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2" r:id="rId3"/>
    <p:sldId id="294" r:id="rId4"/>
    <p:sldId id="258" r:id="rId5"/>
    <p:sldId id="300" r:id="rId6"/>
    <p:sldId id="819" r:id="rId7"/>
    <p:sldId id="281" r:id="rId8"/>
    <p:sldId id="298" r:id="rId9"/>
    <p:sldId id="289" r:id="rId10"/>
    <p:sldId id="286" r:id="rId11"/>
    <p:sldId id="818" r:id="rId12"/>
    <p:sldId id="299" r:id="rId13"/>
    <p:sldId id="279" r:id="rId14"/>
    <p:sldId id="272" r:id="rId15"/>
    <p:sldId id="275" r:id="rId16"/>
    <p:sldId id="265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70AD47"/>
    <a:srgbClr val="5B9BD5"/>
    <a:srgbClr val="B4C7E7"/>
    <a:srgbClr val="8FAADC"/>
    <a:srgbClr val="8497B0"/>
    <a:srgbClr val="A5A5A5"/>
    <a:srgbClr val="FCE9DA"/>
    <a:srgbClr val="CF0F8F"/>
    <a:srgbClr val="F7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4" autoAdjust="0"/>
    <p:restoredTop sz="94652" autoAdjust="0"/>
  </p:normalViewPr>
  <p:slideViewPr>
    <p:cSldViewPr>
      <p:cViewPr varScale="1">
        <p:scale>
          <a:sx n="64" d="100"/>
          <a:sy n="64" d="100"/>
        </p:scale>
        <p:origin x="64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25BD-4413-42D8-B062-4A5292D11F25}" type="datetimeFigureOut">
              <a:rPr lang="en-MY" smtClean="0"/>
              <a:t>16/10/2020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E218-A524-4A57-BC70-7B2D6FC676B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51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778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404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6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09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906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273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389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602-4E25-4B69-B129-6D3B960F672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383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6C8-6DF5-44D9-BE55-1E20017C19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248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8C4F-5C3A-4BAB-93A9-6386CE8A773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017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260-F360-49C6-B945-34A50C98A0B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18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BA31-9135-4673-ACD0-232750940B8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37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BFE1-227C-48C4-9C61-7F96992D221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2444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4E0-3432-440E-B40F-A517AA0DDD8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37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F846-5133-4E75-A441-7D8FBA6AD8C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04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73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C32D-56D7-48D8-A9D0-8E61AF69C52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08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0555-C47F-4B52-ADBC-EBAFA0FC237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83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3DAF-2780-46B5-9191-0D67430E8B2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49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26939B-938F-4463-8A58-514FB670A1BA}"/>
              </a:ext>
            </a:extLst>
          </p:cNvPr>
          <p:cNvSpPr/>
          <p:nvPr/>
        </p:nvSpPr>
        <p:spPr>
          <a:xfrm>
            <a:off x="1594940" y="3588870"/>
            <a:ext cx="8900879" cy="1930683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7861-A039-4A81-9136-C8BB375F998D}"/>
              </a:ext>
            </a:extLst>
          </p:cNvPr>
          <p:cNvSpPr txBox="1"/>
          <p:nvPr/>
        </p:nvSpPr>
        <p:spPr>
          <a:xfrm>
            <a:off x="832658" y="994549"/>
            <a:ext cx="10526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</a:p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APLIKASI BARU/PENINGKATAN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3669F-3497-4C85-BADA-904372D1A27F}"/>
              </a:ext>
            </a:extLst>
          </p:cNvPr>
          <p:cNvSpPr txBox="1"/>
          <p:nvPr/>
        </p:nvSpPr>
        <p:spPr>
          <a:xfrm>
            <a:off x="1594940" y="3705126"/>
            <a:ext cx="9016782" cy="95265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Mesyuarat</a:t>
            </a:r>
            <a:r>
              <a:rPr lang="en-US" sz="2800" b="1" i="0" u="none" strike="noStrike" baseline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Jawatankuasa </a:t>
            </a: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Pemandu</a:t>
            </a:r>
            <a:endParaRPr lang="en-US" sz="2800" b="1" dirty="0">
              <a:latin typeface="Arial" pitchFamily="34"/>
              <a:ea typeface="Arial" pitchFamily="34"/>
              <a:cs typeface="Arial" pitchFamily="34"/>
            </a:endParaRPr>
          </a:p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Permohonan</a:t>
            </a:r>
            <a:r>
              <a:rPr lang="en-US" sz="2800" b="1" i="0" u="none" strike="noStrike" baseline="0" dirty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Projek</a:t>
            </a:r>
            <a:r>
              <a:rPr lang="en-US" sz="2800" b="1" i="0" u="none" strike="noStrike" baseline="0" dirty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ICT (JPPICT</a:t>
            </a:r>
            <a:r>
              <a:rPr lang="en-US" sz="2800" b="1" i="0" u="none" strike="noStrike" baseline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) </a:t>
            </a:r>
            <a:endParaRPr lang="en-US" sz="2800" b="1" i="0" u="none" strike="noStrike" baseline="0" dirty="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1049-176D-4308-AD20-FFD5FA39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91" y="51022"/>
            <a:ext cx="1327882" cy="17705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BD85B-FE21-4BB5-B9A8-BA27B25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602-4E25-4B69-B129-6D3B960F672D}" type="slidenum">
              <a:rPr lang="es-ES" altLang="en-US" smtClean="0"/>
              <a:pPr/>
              <a:t>1</a:t>
            </a:fld>
            <a:endParaRPr lang="es-E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1"/>
          <p:cNvSpPr/>
          <p:nvPr/>
        </p:nvSpPr>
        <p:spPr>
          <a:xfrm>
            <a:off x="551384" y="332656"/>
            <a:ext cx="11093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IMPLIKASI JIKA PROJEK TIDAK DILAKSANAKAN</a:t>
            </a:r>
          </a:p>
        </p:txBody>
      </p:sp>
      <p:sp>
        <p:nvSpPr>
          <p:cNvPr id="104865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t>10</a:t>
            </a:fld>
            <a:endParaRPr lang="es-ES" altLang="en-US"/>
          </a:p>
        </p:txBody>
      </p:sp>
      <p:sp>
        <p:nvSpPr>
          <p:cNvPr id="1048658" name="Rectangle 4"/>
          <p:cNvSpPr/>
          <p:nvPr/>
        </p:nvSpPr>
        <p:spPr>
          <a:xfrm>
            <a:off x="838808" y="1247038"/>
            <a:ext cx="10514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hangingPunct="0">
              <a:spcBef>
                <a:spcPts val="1415"/>
              </a:spcBef>
              <a:buSzPct val="100000"/>
              <a:buFont typeface="Calibri Light"/>
              <a:buAutoNum type="arabicPeriod"/>
            </a:pPr>
            <a:endParaRPr lang="ms-MY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marL="514350" lvl="0" indent="-514350">
              <a:buSzPct val="100000"/>
              <a:buFont typeface="Calibri Light"/>
              <a:buAutoNum type="arabicPeriod"/>
            </a:pPr>
            <a:endParaRPr lang="ms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37A0D-3298-4CA3-AE77-09EEE89564D0}"/>
              </a:ext>
            </a:extLst>
          </p:cNvPr>
          <p:cNvSpPr/>
          <p:nvPr/>
        </p:nvSpPr>
        <p:spPr>
          <a:xfrm>
            <a:off x="911424" y="1418359"/>
            <a:ext cx="10441767" cy="352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Pengusaha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menggunakan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kemudahan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transaksi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perniagaan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keupayaan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terkini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arus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semasa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kemudahan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peniaga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memasarkan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barangan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menjalankan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transaksi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perniagaan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4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DBCC9-97FD-4BA7-A752-DD18C344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t>11</a:t>
            </a:fld>
            <a:endParaRPr lang="es-ES" alt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7DF2EBC-2ABA-4FFC-8372-29E0CE4E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1959B0-862F-43BE-B236-30FB66FECE79}"/>
              </a:ext>
            </a:extLst>
          </p:cNvPr>
          <p:cNvSpPr/>
          <p:nvPr/>
        </p:nvSpPr>
        <p:spPr>
          <a:xfrm>
            <a:off x="1703512" y="69968"/>
            <a:ext cx="907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FAKTOR KRITIKAL KEJAYAAN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BC4993-FBEC-4CC4-9B6A-948597D92DE6}"/>
              </a:ext>
            </a:extLst>
          </p:cNvPr>
          <p:cNvGrpSpPr/>
          <p:nvPr/>
        </p:nvGrpSpPr>
        <p:grpSpPr>
          <a:xfrm>
            <a:off x="4788502" y="2636912"/>
            <a:ext cx="2356992" cy="2356992"/>
            <a:chOff x="4603104" y="2002974"/>
            <a:chExt cx="2985792" cy="2985792"/>
          </a:xfrm>
          <a:solidFill>
            <a:srgbClr val="00B0F0">
              <a:alpha val="28000"/>
            </a:srgbClr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AA97DC-B7CE-4F36-BBA1-776073DA2940}"/>
                </a:ext>
              </a:extLst>
            </p:cNvPr>
            <p:cNvSpPr/>
            <p:nvPr/>
          </p:nvSpPr>
          <p:spPr>
            <a:xfrm>
              <a:off x="4603104" y="2002974"/>
              <a:ext cx="2985792" cy="298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2BE642-9DC9-4042-ABAF-D603046BDAED}"/>
                </a:ext>
              </a:extLst>
            </p:cNvPr>
            <p:cNvSpPr/>
            <p:nvPr/>
          </p:nvSpPr>
          <p:spPr>
            <a:xfrm>
              <a:off x="4823927" y="2223797"/>
              <a:ext cx="2544146" cy="25441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978C67-4CB5-4466-A44C-F53DAA2E8EB4}"/>
                </a:ext>
              </a:extLst>
            </p:cNvPr>
            <p:cNvSpPr/>
            <p:nvPr/>
          </p:nvSpPr>
          <p:spPr>
            <a:xfrm>
              <a:off x="5044751" y="2444621"/>
              <a:ext cx="2102498" cy="2102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FAKTOR KRITIKAL KEJAYAAN</a:t>
              </a: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0D049B4-49FD-4490-9AD2-33C0655E87D8}"/>
              </a:ext>
            </a:extLst>
          </p:cNvPr>
          <p:cNvSpPr/>
          <p:nvPr/>
        </p:nvSpPr>
        <p:spPr>
          <a:xfrm>
            <a:off x="3515644" y="3472604"/>
            <a:ext cx="1272857" cy="685605"/>
          </a:xfrm>
          <a:prstGeom prst="rightArrow">
            <a:avLst>
              <a:gd name="adj1" fmla="val 50000"/>
              <a:gd name="adj2" fmla="val 8733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en-US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146202A-50CD-4D49-B280-4133AC3C89E2}"/>
              </a:ext>
            </a:extLst>
          </p:cNvPr>
          <p:cNvSpPr/>
          <p:nvPr/>
        </p:nvSpPr>
        <p:spPr>
          <a:xfrm rot="5400000">
            <a:off x="5381243" y="1795078"/>
            <a:ext cx="1048879" cy="630481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2DB68E84-E6B4-4C1C-8FC7-5BD4688280D9}"/>
              </a:ext>
            </a:extLst>
          </p:cNvPr>
          <p:cNvSpPr/>
          <p:nvPr/>
        </p:nvSpPr>
        <p:spPr>
          <a:xfrm>
            <a:off x="7145493" y="3429000"/>
            <a:ext cx="1271194" cy="683710"/>
          </a:xfrm>
          <a:prstGeom prst="leftArrow">
            <a:avLst>
              <a:gd name="adj1" fmla="val 50000"/>
              <a:gd name="adj2" fmla="val 8779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59B4236-0FC0-44DD-B30F-D91DCFF2A1C2}"/>
              </a:ext>
            </a:extLst>
          </p:cNvPr>
          <p:cNvSpPr/>
          <p:nvPr/>
        </p:nvSpPr>
        <p:spPr>
          <a:xfrm rot="16200000">
            <a:off x="5445334" y="5168277"/>
            <a:ext cx="1043326" cy="630481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F94BF9C-8E10-4095-B4BF-0C84FF171F84}"/>
              </a:ext>
            </a:extLst>
          </p:cNvPr>
          <p:cNvSpPr/>
          <p:nvPr/>
        </p:nvSpPr>
        <p:spPr>
          <a:xfrm>
            <a:off x="3734750" y="946546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inisiatif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Big Data Analytics(BDA) 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358913-2709-46B1-A6A3-FF82A00B0F79}"/>
              </a:ext>
            </a:extLst>
          </p:cNvPr>
          <p:cNvSpPr/>
          <p:nvPr/>
        </p:nvSpPr>
        <p:spPr>
          <a:xfrm>
            <a:off x="7479166" y="3111090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SME</a:t>
            </a:r>
          </a:p>
          <a:p>
            <a:pPr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penyaluran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berterusan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267E65C-EB9B-4925-BE3A-EC319BF4ED02}"/>
              </a:ext>
            </a:extLst>
          </p:cNvPr>
          <p:cNvSpPr/>
          <p:nvPr/>
        </p:nvSpPr>
        <p:spPr>
          <a:xfrm>
            <a:off x="3824957" y="5328096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jabatan-jabatan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671A01-1CAB-403C-9564-EACE142643F8}"/>
              </a:ext>
            </a:extLst>
          </p:cNvPr>
          <p:cNvSpPr/>
          <p:nvPr/>
        </p:nvSpPr>
        <p:spPr>
          <a:xfrm>
            <a:off x="350374" y="3140968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9EF4CC-99B9-4307-B347-96923577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598" y="6356350"/>
            <a:ext cx="2743200" cy="365125"/>
          </a:xfrm>
        </p:spPr>
        <p:txBody>
          <a:bodyPr/>
          <a:lstStyle/>
          <a:p>
            <a:fld id="{CA4C8472-CC95-486A-827A-43408E362031}" type="slidenum">
              <a:rPr lang="es-ES" altLang="en-US" smtClean="0"/>
              <a:pPr/>
              <a:t>12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748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076CE0-C883-4F47-9344-3EC35B4AA8D4}"/>
              </a:ext>
            </a:extLst>
          </p:cNvPr>
          <p:cNvSpPr/>
          <p:nvPr/>
        </p:nvSpPr>
        <p:spPr>
          <a:xfrm>
            <a:off x="7348542" y="4764543"/>
            <a:ext cx="4580106" cy="19450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45C918A-9352-4546-982E-4CB550F90F77}"/>
              </a:ext>
            </a:extLst>
          </p:cNvPr>
          <p:cNvSpPr/>
          <p:nvPr/>
        </p:nvSpPr>
        <p:spPr>
          <a:xfrm>
            <a:off x="2423592" y="3260602"/>
            <a:ext cx="573901" cy="336795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3706E-31BB-4B83-981F-B85753380B31}"/>
              </a:ext>
            </a:extLst>
          </p:cNvPr>
          <p:cNvSpPr/>
          <p:nvPr/>
        </p:nvSpPr>
        <p:spPr>
          <a:xfrm>
            <a:off x="1254755" y="327949"/>
            <a:ext cx="9999394" cy="13603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REKA BENTUK APLIKASI ANALITIS DATA RAYA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PENGURUSAN BENCANA BANJIR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F940ADB-F5CD-46AC-9449-92F79E8210E3}"/>
              </a:ext>
            </a:extLst>
          </p:cNvPr>
          <p:cNvSpPr/>
          <p:nvPr/>
        </p:nvSpPr>
        <p:spPr>
          <a:xfrm>
            <a:off x="263352" y="2132856"/>
            <a:ext cx="2213312" cy="37662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B34CB3-B1A3-4D31-BBA0-800B41BA4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1" y="2263245"/>
            <a:ext cx="935082" cy="9350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9CC63E8-2485-444A-BE45-4C371112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20" y="4178882"/>
            <a:ext cx="607075" cy="4310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7ECE55-5D0D-47AC-BB8A-6D29A314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" y="3543091"/>
            <a:ext cx="626389" cy="4588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38A544-4C2E-4FB4-BFCE-5B5FC6265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0"/>
          <a:stretch/>
        </p:blipFill>
        <p:spPr>
          <a:xfrm>
            <a:off x="1600449" y="4753920"/>
            <a:ext cx="475257" cy="4604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01CB9D-9989-4390-9958-E208ACC5F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5" y="4136142"/>
            <a:ext cx="443588" cy="4620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4094603-A436-4CDC-911F-7F9D75F6E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1" y="4838785"/>
            <a:ext cx="443588" cy="4191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3964048-96CE-44A5-A720-6FD8FC6F1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2059" y="3529784"/>
            <a:ext cx="832163" cy="3903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25C87AF-43A9-4903-9C73-6371199D3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706528" y="2589886"/>
            <a:ext cx="844469" cy="185121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CD576C1-90F0-470D-9603-8033A9647254}"/>
              </a:ext>
            </a:extLst>
          </p:cNvPr>
          <p:cNvSpPr/>
          <p:nvPr/>
        </p:nvSpPr>
        <p:spPr>
          <a:xfrm>
            <a:off x="3051879" y="2060848"/>
            <a:ext cx="2802823" cy="27280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0">
            <a:solidFill>
              <a:srgbClr val="808080"/>
            </a:solidFill>
            <a:custDash>
              <a:ds d="1440000" sp="1440000"/>
              <a:ds d="1440000" sp="1440000"/>
            </a:custDash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F95365-0A8A-4531-B4DB-7536BE1AC7F4}"/>
              </a:ext>
            </a:extLst>
          </p:cNvPr>
          <p:cNvSpPr/>
          <p:nvPr/>
        </p:nvSpPr>
        <p:spPr>
          <a:xfrm>
            <a:off x="3115446" y="2155109"/>
            <a:ext cx="2796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SERVER DAN PERISIAN</a:t>
            </a:r>
            <a:endParaRPr lang="en-MY" sz="16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9576CBB-223A-4671-96E0-DB4108176FD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6474641" y="2794858"/>
            <a:ext cx="1924206" cy="126218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65687BB-5E98-4DA0-9418-FB0081C2939F}"/>
              </a:ext>
            </a:extLst>
          </p:cNvPr>
          <p:cNvSpPr txBox="1"/>
          <p:nvPr/>
        </p:nvSpPr>
        <p:spPr>
          <a:xfrm>
            <a:off x="6074304" y="4078534"/>
            <a:ext cx="2488479" cy="52176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 menyediakan dashboard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9BBFF4-F516-4568-8A67-87EDF806682A}"/>
              </a:ext>
            </a:extLst>
          </p:cNvPr>
          <p:cNvSpPr txBox="1"/>
          <p:nvPr/>
        </p:nvSpPr>
        <p:spPr>
          <a:xfrm>
            <a:off x="6678630" y="1806163"/>
            <a:ext cx="1626644" cy="92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PASUKAN TEKNIKAL DATA RAYA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149DCFEF-2F67-4FD8-B7F9-88682AF0FEBE}"/>
              </a:ext>
            </a:extLst>
          </p:cNvPr>
          <p:cNvSpPr/>
          <p:nvPr/>
        </p:nvSpPr>
        <p:spPr>
          <a:xfrm>
            <a:off x="5908849" y="3246776"/>
            <a:ext cx="691207" cy="365760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DA52A8F-DEBA-4143-AA9A-CF8704A106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29" y="1884796"/>
            <a:ext cx="2561774" cy="153706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D1AA74F-B37C-4AE4-B210-A20172E2FF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37" y="1936778"/>
            <a:ext cx="1241673" cy="1241673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451A1B5A-E447-40F0-A753-9ECBF1880FC2}"/>
              </a:ext>
            </a:extLst>
          </p:cNvPr>
          <p:cNvSpPr/>
          <p:nvPr/>
        </p:nvSpPr>
        <p:spPr>
          <a:xfrm rot="19469954">
            <a:off x="8442431" y="2569477"/>
            <a:ext cx="996080" cy="365760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472615-8CBE-4E15-BDFA-0166BBAC94C7}"/>
              </a:ext>
            </a:extLst>
          </p:cNvPr>
          <p:cNvSpPr txBox="1"/>
          <p:nvPr/>
        </p:nvSpPr>
        <p:spPr>
          <a:xfrm>
            <a:off x="9286299" y="3288670"/>
            <a:ext cx="2989722" cy="14758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merangka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6511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4121D7-6E4C-4328-A909-2C67CFB18249}"/>
              </a:ext>
            </a:extLst>
          </p:cNvPr>
          <p:cNvSpPr txBox="1"/>
          <p:nvPr/>
        </p:nvSpPr>
        <p:spPr>
          <a:xfrm>
            <a:off x="7462367" y="5475867"/>
            <a:ext cx="4520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SME)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Khidmat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PSUKPP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Angkatan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Pertahanan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Malaysia (APM)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Pejabat-pejabat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Daerah dan Tanah Negeri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Pulau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Pinang</a:t>
            </a:r>
          </a:p>
          <a:p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Arrow: Left 73">
            <a:extLst>
              <a:ext uri="{FF2B5EF4-FFF2-40B4-BE49-F238E27FC236}">
                <a16:creationId xmlns:a16="http://schemas.microsoft.com/office/drawing/2014/main" id="{29D268C2-B2EC-4B58-8E56-43CE189AA558}"/>
              </a:ext>
            </a:extLst>
          </p:cNvPr>
          <p:cNvSpPr/>
          <p:nvPr/>
        </p:nvSpPr>
        <p:spPr>
          <a:xfrm rot="13629189">
            <a:off x="8354040" y="4122928"/>
            <a:ext cx="1179250" cy="373889"/>
          </a:xfrm>
          <a:prstGeom prst="lef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C7AB7-72CB-46B5-87BC-427790143C55}"/>
              </a:ext>
            </a:extLst>
          </p:cNvPr>
          <p:cNvSpPr txBox="1"/>
          <p:nvPr/>
        </p:nvSpPr>
        <p:spPr>
          <a:xfrm>
            <a:off x="3369045" y="1693130"/>
            <a:ext cx="256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Pusat Data BTMKN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F99894-B636-4397-ACDB-A75ED46BB458}"/>
              </a:ext>
            </a:extLst>
          </p:cNvPr>
          <p:cNvSpPr txBox="1"/>
          <p:nvPr/>
        </p:nvSpPr>
        <p:spPr>
          <a:xfrm>
            <a:off x="36023" y="1521455"/>
            <a:ext cx="273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Subject Matter Expert </a:t>
            </a:r>
          </a:p>
          <a:p>
            <a:pPr algn="ctr"/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(SME)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75633A-A43A-45A1-95A5-2B37CCA607B1}"/>
              </a:ext>
            </a:extLst>
          </p:cNvPr>
          <p:cNvSpPr txBox="1"/>
          <p:nvPr/>
        </p:nvSpPr>
        <p:spPr>
          <a:xfrm>
            <a:off x="10206459" y="1481559"/>
            <a:ext cx="148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D4B429-898E-463D-A4E9-496BF8F822CC}"/>
              </a:ext>
            </a:extLst>
          </p:cNvPr>
          <p:cNvSpPr txBox="1"/>
          <p:nvPr/>
        </p:nvSpPr>
        <p:spPr>
          <a:xfrm>
            <a:off x="914754" y="3276865"/>
            <a:ext cx="118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BB452-A864-4C35-B1DF-B1C2D1736015}"/>
              </a:ext>
            </a:extLst>
          </p:cNvPr>
          <p:cNvSpPr/>
          <p:nvPr/>
        </p:nvSpPr>
        <p:spPr>
          <a:xfrm>
            <a:off x="7491952" y="4806997"/>
            <a:ext cx="477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real time,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endParaRPr lang="en-MY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F9904-5B0A-4757-9F61-9E2BDB384CFD}"/>
              </a:ext>
            </a:extLst>
          </p:cNvPr>
          <p:cNvSpPr txBox="1"/>
          <p:nvPr/>
        </p:nvSpPr>
        <p:spPr>
          <a:xfrm>
            <a:off x="3020163" y="2702440"/>
            <a:ext cx="172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Artificial Intelligence (AI)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dashboard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CDE00-6E73-484D-8927-CCD74973EFFA}"/>
              </a:ext>
            </a:extLst>
          </p:cNvPr>
          <p:cNvSpPr txBox="1"/>
          <p:nvPr/>
        </p:nvSpPr>
        <p:spPr>
          <a:xfrm>
            <a:off x="590860" y="5642102"/>
            <a:ext cx="336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Unit GIS BTMKN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DC450-39F2-45A3-A54D-FA5FA9DDB7B8}"/>
              </a:ext>
            </a:extLst>
          </p:cNvPr>
          <p:cNvSpPr txBox="1"/>
          <p:nvPr/>
        </p:nvSpPr>
        <p:spPr>
          <a:xfrm>
            <a:off x="551384" y="5238231"/>
            <a:ext cx="83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MBPP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9D101E-7A94-4D2E-9DD9-F8F30DF2B039}"/>
              </a:ext>
            </a:extLst>
          </p:cNvPr>
          <p:cNvSpPr txBox="1"/>
          <p:nvPr/>
        </p:nvSpPr>
        <p:spPr>
          <a:xfrm>
            <a:off x="513233" y="4581128"/>
            <a:ext cx="336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MPSP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7901D-E291-4219-9FDE-0EB3723B2D99}"/>
              </a:ext>
            </a:extLst>
          </p:cNvPr>
          <p:cNvSpPr txBox="1"/>
          <p:nvPr/>
        </p:nvSpPr>
        <p:spPr>
          <a:xfrm>
            <a:off x="1565114" y="5166223"/>
            <a:ext cx="83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JKM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D3E4-B413-4054-9AA1-22F7EB1B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13</a:t>
            </a:fld>
            <a:endParaRPr lang="es-E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76D07-B29B-4C41-A189-40E6059263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7" y="5945694"/>
            <a:ext cx="691969" cy="6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674045" y="459357"/>
            <a:ext cx="4981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FAEDAH PROJEK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C500D-B8EB-436D-8381-6E1AD4043A94}"/>
              </a:ext>
            </a:extLst>
          </p:cNvPr>
          <p:cNvSpPr txBox="1"/>
          <p:nvPr/>
        </p:nvSpPr>
        <p:spPr>
          <a:xfrm>
            <a:off x="1415480" y="2179089"/>
            <a:ext cx="9739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merangka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proaktif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Memaksimumkan penggunaan dan kolaborasi data antara agensi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pengendalian bencana banjir yang lebih cekap  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Meningkatkan kualiti perkhidmatan kepada rakyat dengan teknologi analitis data raya  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3080" algn="l"/>
              </a:tabLst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MY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47A27-E5B6-415E-AA1D-4D9FE52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4249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E1AE54-0B6D-4B2F-BAB0-40932EBB2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71043"/>
              </p:ext>
            </p:extLst>
          </p:nvPr>
        </p:nvGraphicFramePr>
        <p:xfrm>
          <a:off x="407368" y="569560"/>
          <a:ext cx="11017224" cy="621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4171210752"/>
                    </a:ext>
                  </a:extLst>
                </a:gridCol>
                <a:gridCol w="7503850">
                  <a:extLst>
                    <a:ext uri="{9D8B030D-6E8A-4147-A177-3AD203B41FA5}">
                      <a16:colId xmlns:a16="http://schemas.microsoft.com/office/drawing/2014/main" val="2594510366"/>
                    </a:ext>
                  </a:extLst>
                </a:gridCol>
                <a:gridCol w="2937311">
                  <a:extLst>
                    <a:ext uri="{9D8B030D-6E8A-4147-A177-3AD203B41FA5}">
                      <a16:colId xmlns:a16="http://schemas.microsoft.com/office/drawing/2014/main" val="4115128499"/>
                    </a:ext>
                  </a:extLst>
                </a:gridCol>
              </a:tblGrid>
              <a:tr h="470229"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/ Butiran Kos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 (RM)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84369"/>
                  </a:ext>
                </a:extLst>
              </a:tr>
              <a:tr h="349274">
                <a:tc gridSpan="3">
                  <a:txBody>
                    <a:bodyPr/>
                    <a:lstStyle/>
                    <a:p>
                      <a:pPr algn="l"/>
                      <a:r>
                        <a:rPr lang="en-MY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Fasa</a:t>
                      </a:r>
                      <a:r>
                        <a:rPr lang="en-MY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MY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MY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274406"/>
                  </a:ext>
                </a:extLst>
              </a:tr>
              <a:tr h="2099626"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1: Dashboard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 time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pemetaan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aliran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air,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air), masa,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2: Dashboard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penyelarasan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kekuatan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jentera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kemudahan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penyelamat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bencana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712788" indent="-400050" algn="l">
                        <a:buAutoNum type="romanLcParenR"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</a:t>
                      </a:r>
                    </a:p>
                    <a:p>
                      <a:pPr marL="712788" indent="-400050" algn="l">
                        <a:buAutoNum type="romanLcParenR"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Pengumpulan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2788" indent="-400050" algn="l">
                        <a:buAutoNum type="romanLcParenR"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Konfigurasi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Platform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2788" indent="-400050" algn="l">
                        <a:buAutoNum type="romanLcParenR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</a:p>
                    <a:p>
                      <a:pPr marL="712788" indent="-400050" algn="l">
                        <a:buAutoNum type="romanLcParenR"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(Pelan </a:t>
                      </a:r>
                      <a:r>
                        <a:rPr lang="en-MY" sz="1500" b="0" i="1" u="none" strike="noStrike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0" i="1" u="none" strike="noStrike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Maklumat, User Requirement Specification dan User Manual)</a:t>
                      </a:r>
                      <a:endParaRPr lang="en-MY" sz="15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algn="ctr"/>
                      <a:endParaRPr lang="en-MY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MY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MY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MY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000,000.00</a:t>
                      </a:r>
                    </a:p>
                    <a:p>
                      <a:pPr algn="ctr"/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31005"/>
                  </a:ext>
                </a:extLst>
              </a:tr>
              <a:tr h="819169"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orang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5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</a:p>
                    <a:p>
                      <a:pPr algn="ctr"/>
                      <a:endParaRPr lang="en-MY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34415"/>
                  </a:ext>
                </a:extLst>
              </a:tr>
              <a:tr h="819169">
                <a:tc>
                  <a:txBody>
                    <a:bodyPr/>
                    <a:lstStyle/>
                    <a:p>
                      <a:pPr algn="ctr"/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 Integration)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time data integration from various sources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(Extract, Transform, Load)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Handle multiple file types, databases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</a:p>
                    <a:p>
                      <a:pPr algn="ctr"/>
                      <a:r>
                        <a:rPr lang="en-MY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00,000.00</a:t>
                      </a:r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93074"/>
                  </a:ext>
                </a:extLst>
              </a:tr>
              <a:tr h="425936">
                <a:tc gridSpan="2">
                  <a:txBody>
                    <a:bodyPr/>
                    <a:lstStyle/>
                    <a:p>
                      <a:pPr algn="r"/>
                      <a:r>
                        <a:rPr lang="en-MY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r"/>
                      <a:r>
                        <a:rPr lang="en-MY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MY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SST)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000.00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672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DEE954-25B7-4C1E-AB50-44298AC71D43}"/>
              </a:ext>
            </a:extLst>
          </p:cNvPr>
          <p:cNvSpPr/>
          <p:nvPr/>
        </p:nvSpPr>
        <p:spPr>
          <a:xfrm>
            <a:off x="4322918" y="56818"/>
            <a:ext cx="388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 PROJEK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5B1A5-32C6-440E-ADA2-352D0A72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651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257C90-5A3B-4A27-833E-FB28C13BC6B6}"/>
              </a:ext>
            </a:extLst>
          </p:cNvPr>
          <p:cNvSpPr/>
          <p:nvPr/>
        </p:nvSpPr>
        <p:spPr>
          <a:xfrm>
            <a:off x="551384" y="1700808"/>
            <a:ext cx="11017224" cy="424847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E2AEF-A076-40D8-AB21-324A13890CC7}"/>
              </a:ext>
            </a:extLst>
          </p:cNvPr>
          <p:cNvSpPr/>
          <p:nvPr/>
        </p:nvSpPr>
        <p:spPr>
          <a:xfrm>
            <a:off x="5303912" y="493800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SYOR</a:t>
            </a:r>
            <a:endParaRPr lang="en-MY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553BB-5AD9-4C2D-94AA-133A84768CAB}"/>
              </a:ext>
            </a:extLst>
          </p:cNvPr>
          <p:cNvSpPr/>
          <p:nvPr/>
        </p:nvSpPr>
        <p:spPr>
          <a:xfrm>
            <a:off x="1727684" y="2055329"/>
            <a:ext cx="8736632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meluluskan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Pembangunan Analitis Data Raya Pengurusan Bencana Banjir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RM000.00.00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bajet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P01-068 Pembangunan K-ICT &amp; E-Kerajaan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2019 dan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98A8-A71F-4DA9-B5AB-81B79256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85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E5410F-CB17-4196-AD47-FFAA54ACB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87693"/>
              </p:ext>
            </p:extLst>
          </p:nvPr>
        </p:nvGraphicFramePr>
        <p:xfrm>
          <a:off x="191344" y="1247368"/>
          <a:ext cx="7056784" cy="463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>
                  <a:extLst>
                    <a:ext uri="{9D8B030D-6E8A-4147-A177-3AD203B41FA5}">
                      <a16:colId xmlns:a16="http://schemas.microsoft.com/office/drawing/2014/main" val="2190016662"/>
                    </a:ext>
                  </a:extLst>
                </a:gridCol>
                <a:gridCol w="6415258">
                  <a:extLst>
                    <a:ext uri="{9D8B030D-6E8A-4147-A177-3AD203B41FA5}">
                      <a16:colId xmlns:a16="http://schemas.microsoft.com/office/drawing/2014/main" val="2616549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6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Pengenalan</a:t>
                      </a:r>
                      <a:r>
                        <a:rPr lang="en-MY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6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00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Tadbir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Urus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0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Serahan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Utama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5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Prestasi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21508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6493E2-323D-4C85-AED7-73435094A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75511"/>
              </p:ext>
            </p:extLst>
          </p:nvPr>
        </p:nvGraphicFramePr>
        <p:xfrm>
          <a:off x="5375920" y="1774755"/>
          <a:ext cx="7128792" cy="405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8698">
                  <a:extLst>
                    <a:ext uri="{9D8B030D-6E8A-4147-A177-3AD203B41FA5}">
                      <a16:colId xmlns:a16="http://schemas.microsoft.com/office/drawing/2014/main" val="2190016662"/>
                    </a:ext>
                  </a:extLst>
                </a:gridCol>
                <a:gridCol w="6280094">
                  <a:extLst>
                    <a:ext uri="{9D8B030D-6E8A-4147-A177-3AD203B41FA5}">
                      <a16:colId xmlns:a16="http://schemas.microsoft.com/office/drawing/2014/main" val="2616549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Implikasi Projek Jika Tidak Dilaksanakan</a:t>
                      </a:r>
                      <a:endParaRPr lang="en-MY" sz="2400" b="1" kern="120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6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Keperluan Sumber</a:t>
                      </a:r>
                      <a:endParaRPr lang="en-MY" sz="2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6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Faktor Kritikal Kejayaan</a:t>
                      </a:r>
                      <a:endParaRPr lang="en-MY" sz="2400" b="1" kern="120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00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Proses Kerja dan Reka Bentuk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Faedah Projek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 Projek</a:t>
                      </a:r>
                      <a:endParaRPr lang="en-MY" sz="2400" b="1" kern="120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0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Syor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582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7252B4D-42E7-43B7-BFAA-73F924B2EF89}"/>
              </a:ext>
            </a:extLst>
          </p:cNvPr>
          <p:cNvSpPr/>
          <p:nvPr/>
        </p:nvSpPr>
        <p:spPr>
          <a:xfrm>
            <a:off x="3860527" y="719981"/>
            <a:ext cx="421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0637E-0BB9-439A-8466-CB8D7C48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548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2570F56-6521-4673-B539-FF3C4EA80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070865"/>
              </p:ext>
            </p:extLst>
          </p:nvPr>
        </p:nvGraphicFramePr>
        <p:xfrm>
          <a:off x="155340" y="912872"/>
          <a:ext cx="11881320" cy="5832647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338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Kementerian/ Jabatan/ Agensi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Negeri,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Setiausaha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Kerajaan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Pulau Pinang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 Projek 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sv-SE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Analitis Data Raya Pengurusan Bencana Banjir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v-SE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JPPICT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Jun</a:t>
                      </a:r>
                      <a:r>
                        <a:rPr lang="en-TT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ISP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ini berkait dengan Pelan Strategik ICT 2016-2020 di bawah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 Strategik 2: Pemantapan Aplikasi Berimpak Tinggi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 3: Pelaksanaan Data Terbuka dan Data Raya pada muka surat 21. 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Projek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35" marB="5163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altLang="en-US" sz="14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endParaRPr lang="ms-MY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Jangka mula: 19 Ogos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Jangka akhir: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 2020</a:t>
                      </a:r>
                      <a:endParaRPr lang="ms-MY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35" marB="516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	</a:t>
                      </a:r>
                      <a:r>
                        <a:rPr lang="ms-MY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RM000,000.00 </a:t>
                      </a: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(Termasuk 6% SST)</a:t>
                      </a:r>
                    </a:p>
                  </a:txBody>
                  <a:tcPr marL="103231" marR="103231" marT="51608" marB="516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Terbuka</a:t>
                      </a:r>
                      <a:endParaRPr kumimoji="0" lang="ms-MY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Bajet Pembangunan P01068 (Pembangunan K-ICT &amp; E-Kerajaan)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4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Kajian/ Pasaran/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Analisis Faedah Kos / Impak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Perbincangan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Pasukan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Matter Expert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Pengairan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Meteorologi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Raya(JKR),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Kebajikan Masyarakat(JKM),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Angkatan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Pertahanan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Malaysia (APM),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Daerah dan Tanah (PDT), Majlis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Bandaraya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Pulau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Pinang (MBPP), Majlis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Perbandaran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Seberang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(MPSP), Unit GIS, BTMKN)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ketersediaan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   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 yang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diperoleh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pihak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prinsipal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pembekal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5BD85AF-7E39-4DB6-B1F9-7FE80BD358A6}"/>
              </a:ext>
            </a:extLst>
          </p:cNvPr>
          <p:cNvSpPr txBox="1">
            <a:spLocks/>
          </p:cNvSpPr>
          <p:nvPr/>
        </p:nvSpPr>
        <p:spPr>
          <a:xfrm>
            <a:off x="2567608" y="125259"/>
            <a:ext cx="7056784" cy="48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457200">
              <a:buNone/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PENGENALAN PROJEK</a:t>
            </a:r>
            <a:endParaRPr lang="ms-MY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3B151-0C8D-4B20-B3C6-24539B8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81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406162" y="104648"/>
            <a:ext cx="5379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LATAR BELAKANG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531A-4602-4501-8B2A-906DB70D58E5}"/>
              </a:ext>
            </a:extLst>
          </p:cNvPr>
          <p:cNvSpPr/>
          <p:nvPr/>
        </p:nvSpPr>
        <p:spPr>
          <a:xfrm>
            <a:off x="335360" y="908484"/>
            <a:ext cx="115212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Jawatankuasa IT dan Internet Kerajaan Bil.1/2014 pada 28 Mac 2014,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inisiatif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big data analytics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(BDA).</a:t>
            </a:r>
          </a:p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Pembangunan BDA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ICT (PS ICT) PSUKPP 2016-2020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Teras Strategik 2 (Pemantapan Aplikasi Berimpak Tinggi) Strategi 3 : Pelaksanaan Data Terbuka dan Data Raya.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  <a:tabLst>
                <a:tab pos="3430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C6CA4-6108-4A13-9F00-F7870E855813}"/>
              </a:ext>
            </a:extLst>
          </p:cNvPr>
          <p:cNvSpPr/>
          <p:nvPr/>
        </p:nvSpPr>
        <p:spPr>
          <a:xfrm>
            <a:off x="3971764" y="2852936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SKOP PROJEK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38730-B1FB-437E-8F05-9E3795568378}"/>
              </a:ext>
            </a:extLst>
          </p:cNvPr>
          <p:cNvSpPr/>
          <p:nvPr/>
        </p:nvSpPr>
        <p:spPr>
          <a:xfrm>
            <a:off x="1501185" y="3870926"/>
            <a:ext cx="1742058" cy="2753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62D7F-5350-41D5-A8BB-7357B7212BFE}"/>
              </a:ext>
            </a:extLst>
          </p:cNvPr>
          <p:cNvSpPr txBox="1"/>
          <p:nvPr/>
        </p:nvSpPr>
        <p:spPr>
          <a:xfrm>
            <a:off x="1451314" y="5189630"/>
            <a:ext cx="1825062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 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Bencana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B23895-4DF0-435C-9028-7E549EAEBD01}"/>
              </a:ext>
            </a:extLst>
          </p:cNvPr>
          <p:cNvSpPr/>
          <p:nvPr/>
        </p:nvSpPr>
        <p:spPr>
          <a:xfrm>
            <a:off x="1958110" y="3839068"/>
            <a:ext cx="75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Gears">
            <a:extLst>
              <a:ext uri="{FF2B5EF4-FFF2-40B4-BE49-F238E27FC236}">
                <a16:creationId xmlns:a16="http://schemas.microsoft.com/office/drawing/2014/main" id="{20582055-9B59-49C8-B18E-ED18B653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9891" y="4240838"/>
            <a:ext cx="740755" cy="740755"/>
          </a:xfrm>
          <a:prstGeom prst="rect">
            <a:avLst/>
          </a:prstGeom>
        </p:spPr>
      </p:pic>
      <p:pic>
        <p:nvPicPr>
          <p:cNvPr id="30" name="Graphic 29" descr="Database">
            <a:extLst>
              <a:ext uri="{FF2B5EF4-FFF2-40B4-BE49-F238E27FC236}">
                <a16:creationId xmlns:a16="http://schemas.microsoft.com/office/drawing/2014/main" id="{EBA6960D-23F3-4472-AFEB-5972C276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633" y="4300733"/>
            <a:ext cx="740755" cy="74075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215E1A3-4CB6-4745-BC7D-6D05EA588C69}"/>
              </a:ext>
            </a:extLst>
          </p:cNvPr>
          <p:cNvGrpSpPr/>
          <p:nvPr/>
        </p:nvGrpSpPr>
        <p:grpSpPr>
          <a:xfrm>
            <a:off x="4111339" y="3820445"/>
            <a:ext cx="1742058" cy="2784994"/>
            <a:chOff x="3920301" y="3836572"/>
            <a:chExt cx="1742058" cy="278499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1AD41C-C19F-456B-94D2-471A682F01CD}"/>
                </a:ext>
              </a:extLst>
            </p:cNvPr>
            <p:cNvSpPr/>
            <p:nvPr/>
          </p:nvSpPr>
          <p:spPr>
            <a:xfrm>
              <a:off x="3920301" y="3868430"/>
              <a:ext cx="1742058" cy="27531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43E8F8-E64B-4244-9C87-39812FDD2C70}"/>
                </a:ext>
              </a:extLst>
            </p:cNvPr>
            <p:cNvSpPr/>
            <p:nvPr/>
          </p:nvSpPr>
          <p:spPr>
            <a:xfrm>
              <a:off x="4377226" y="3836572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9D52F0-17C8-40CB-ADC3-847529902C64}"/>
                </a:ext>
              </a:extLst>
            </p:cNvPr>
            <p:cNvSpPr/>
            <p:nvPr/>
          </p:nvSpPr>
          <p:spPr>
            <a:xfrm>
              <a:off x="4101077" y="5263621"/>
              <a:ext cx="13805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Pembekalan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Perisian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740C8638-42EB-43E5-B6B2-E0E91AA4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34759" y="4240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10FBD9-6248-417E-A28D-BDE6A2C5E5ED}"/>
              </a:ext>
            </a:extLst>
          </p:cNvPr>
          <p:cNvGrpSpPr/>
          <p:nvPr/>
        </p:nvGrpSpPr>
        <p:grpSpPr>
          <a:xfrm>
            <a:off x="6602115" y="3797133"/>
            <a:ext cx="1825062" cy="2784994"/>
            <a:chOff x="6381260" y="3820445"/>
            <a:chExt cx="1825062" cy="278499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BDA04D-EAA2-4538-B79E-E3C9A80D7449}"/>
                </a:ext>
              </a:extLst>
            </p:cNvPr>
            <p:cNvSpPr/>
            <p:nvPr/>
          </p:nvSpPr>
          <p:spPr>
            <a:xfrm>
              <a:off x="6458727" y="3852303"/>
              <a:ext cx="1742058" cy="2753136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44B3B9-1575-4940-892C-E19B3430F758}"/>
                </a:ext>
              </a:extLst>
            </p:cNvPr>
            <p:cNvSpPr txBox="1"/>
            <p:nvPr/>
          </p:nvSpPr>
          <p:spPr>
            <a:xfrm>
              <a:off x="6381260" y="5186070"/>
              <a:ext cx="1825062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Bengkel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Dokumentasi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B278DD-AB25-4A81-B072-4DACCD9E3044}"/>
                </a:ext>
              </a:extLst>
            </p:cNvPr>
            <p:cNvSpPr/>
            <p:nvPr/>
          </p:nvSpPr>
          <p:spPr>
            <a:xfrm>
              <a:off x="6915652" y="3820445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Graphic 48" descr="Document">
              <a:extLst>
                <a:ext uri="{FF2B5EF4-FFF2-40B4-BE49-F238E27FC236}">
                  <a16:creationId xmlns:a16="http://schemas.microsoft.com/office/drawing/2014/main" id="{F2D3EADB-A10F-459D-B8E9-0F39BBE3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62093" y="4240838"/>
              <a:ext cx="809837" cy="80983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5C08A1-69AD-460B-B0E7-BBA2EC858C67}"/>
              </a:ext>
            </a:extLst>
          </p:cNvPr>
          <p:cNvGrpSpPr/>
          <p:nvPr/>
        </p:nvGrpSpPr>
        <p:grpSpPr>
          <a:xfrm>
            <a:off x="9336360" y="3737647"/>
            <a:ext cx="1742058" cy="2784994"/>
            <a:chOff x="9120336" y="3758339"/>
            <a:chExt cx="1742058" cy="278499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D46E81-6420-4EF1-9524-B89CF904BE27}"/>
                </a:ext>
              </a:extLst>
            </p:cNvPr>
            <p:cNvSpPr/>
            <p:nvPr/>
          </p:nvSpPr>
          <p:spPr>
            <a:xfrm>
              <a:off x="9120336" y="3790197"/>
              <a:ext cx="1742058" cy="27531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596541-0358-4AFE-8A6D-71F8B9D3A23D}"/>
                </a:ext>
              </a:extLst>
            </p:cNvPr>
            <p:cNvSpPr/>
            <p:nvPr/>
          </p:nvSpPr>
          <p:spPr>
            <a:xfrm>
              <a:off x="9577261" y="3758339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Graphic 49" descr="Users">
              <a:extLst>
                <a:ext uri="{FF2B5EF4-FFF2-40B4-BE49-F238E27FC236}">
                  <a16:creationId xmlns:a16="http://schemas.microsoft.com/office/drawing/2014/main" id="{A1001BC3-C018-4E31-9299-9D6682DF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26008" y="4222936"/>
              <a:ext cx="830997" cy="83099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D2D766-5113-41DB-BFCF-C77C3792494B}"/>
              </a:ext>
            </a:extLst>
          </p:cNvPr>
          <p:cNvSpPr/>
          <p:nvPr/>
        </p:nvSpPr>
        <p:spPr>
          <a:xfrm>
            <a:off x="8613478" y="5205559"/>
            <a:ext cx="3331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30A9-7FCF-4CC5-883F-40427DD1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92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966401E8-E3B9-491E-85DA-C29C6ED50E5C}"/>
              </a:ext>
            </a:extLst>
          </p:cNvPr>
          <p:cNvSpPr/>
          <p:nvPr/>
        </p:nvSpPr>
        <p:spPr>
          <a:xfrm flipH="1">
            <a:off x="149950" y="1412776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tx2"/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77240" rtlCol="0" anchor="b" anchorCtr="0"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7F02A3D-F1BB-4660-B311-61C3D52207DB}"/>
              </a:ext>
            </a:extLst>
          </p:cNvPr>
          <p:cNvSpPr/>
          <p:nvPr/>
        </p:nvSpPr>
        <p:spPr>
          <a:xfrm flipH="1">
            <a:off x="159186" y="3284984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EF24E58-EB23-4856-B955-1BC751299011}"/>
              </a:ext>
            </a:extLst>
          </p:cNvPr>
          <p:cNvSpPr/>
          <p:nvPr/>
        </p:nvSpPr>
        <p:spPr>
          <a:xfrm flipH="1">
            <a:off x="119336" y="5245211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3"/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6FA79-F740-4B2C-B853-081384C7C2B0}"/>
              </a:ext>
            </a:extLst>
          </p:cNvPr>
          <p:cNvSpPr txBox="1"/>
          <p:nvPr/>
        </p:nvSpPr>
        <p:spPr>
          <a:xfrm>
            <a:off x="1556063" y="1468406"/>
            <a:ext cx="430050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Meningkatkan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kualiti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pihak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pengurusan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dalam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membuat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keputusan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04AC9-39A8-48BF-AE8F-4F49CBFD5B84}"/>
              </a:ext>
            </a:extLst>
          </p:cNvPr>
          <p:cNvSpPr txBox="1"/>
          <p:nvPr/>
        </p:nvSpPr>
        <p:spPr>
          <a:xfrm>
            <a:off x="1570455" y="3344069"/>
            <a:ext cx="430050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Mengoptimumkan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merentasi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D6E11-9C54-481E-B0D1-B6DFCB0FCF2D}"/>
              </a:ext>
            </a:extLst>
          </p:cNvPr>
          <p:cNvSpPr txBox="1"/>
          <p:nvPr/>
        </p:nvSpPr>
        <p:spPr>
          <a:xfrm>
            <a:off x="1556063" y="5332809"/>
            <a:ext cx="7207865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hasrat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penganalisaan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95DC87E-0FD1-4D13-ADEC-2BC47E170A4E}"/>
              </a:ext>
            </a:extLst>
          </p:cNvPr>
          <p:cNvSpPr/>
          <p:nvPr/>
        </p:nvSpPr>
        <p:spPr>
          <a:xfrm flipH="1">
            <a:off x="6322917" y="1484784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93C6481-FD45-4243-9E2C-580F677835F4}"/>
              </a:ext>
            </a:extLst>
          </p:cNvPr>
          <p:cNvSpPr/>
          <p:nvPr/>
        </p:nvSpPr>
        <p:spPr>
          <a:xfrm flipH="1">
            <a:off x="6322917" y="2940955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56747-AE38-4119-A2EE-4861207AAE17}"/>
              </a:ext>
            </a:extLst>
          </p:cNvPr>
          <p:cNvSpPr txBox="1"/>
          <p:nvPr/>
        </p:nvSpPr>
        <p:spPr>
          <a:xfrm>
            <a:off x="7634102" y="1530512"/>
            <a:ext cx="411831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(ISP) PSUKPP 2016-2020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D94DE-DB02-4910-AAA8-7A427CC8F7C7}"/>
              </a:ext>
            </a:extLst>
          </p:cNvPr>
          <p:cNvSpPr txBox="1"/>
          <p:nvPr/>
        </p:nvSpPr>
        <p:spPr>
          <a:xfrm>
            <a:off x="7549707" y="2957391"/>
            <a:ext cx="462224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Memantapkan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tadbir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urus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pengendalian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bencana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Banjir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/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Banjir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Kilat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1DA8A-C99B-4029-92A5-43F8FD9840C8}"/>
              </a:ext>
            </a:extLst>
          </p:cNvPr>
          <p:cNvSpPr/>
          <p:nvPr/>
        </p:nvSpPr>
        <p:spPr>
          <a:xfrm>
            <a:off x="1570455" y="2121540"/>
            <a:ext cx="400232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0">
              <a:tabLst>
                <a:tab pos="0" algn="l"/>
                <a:tab pos="914400" algn="l"/>
                <a:tab pos="1828800" algn="l"/>
                <a:tab pos="2741930" algn="l"/>
                <a:tab pos="3657600" algn="l"/>
                <a:tab pos="4572000" algn="l"/>
                <a:tab pos="5485130" algn="l"/>
                <a:tab pos="639953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Maklumat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pasukan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penyelamat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pemakluman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MY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MY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mencukupi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sewajarnya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51015-9632-4470-9B04-2422092B043B}"/>
              </a:ext>
            </a:extLst>
          </p:cNvPr>
          <p:cNvSpPr/>
          <p:nvPr/>
        </p:nvSpPr>
        <p:spPr>
          <a:xfrm>
            <a:off x="1570455" y="4010537"/>
            <a:ext cx="411169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0">
              <a:tabLst>
                <a:tab pos="0" algn="l"/>
                <a:tab pos="914400" algn="l"/>
                <a:tab pos="1828800" algn="l"/>
                <a:tab pos="2741930" algn="l"/>
                <a:tab pos="3657600" algn="l"/>
                <a:tab pos="4572000" algn="l"/>
                <a:tab pos="5485130" algn="l"/>
                <a:tab pos="639953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Data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taburan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hujan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paras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sungai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parit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longkang dan air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ramalan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kawasan-kawasan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punca-punca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39A15-3D97-4661-B085-6E405C6E5319}"/>
              </a:ext>
            </a:extLst>
          </p:cNvPr>
          <p:cNvSpPr/>
          <p:nvPr/>
        </p:nvSpPr>
        <p:spPr>
          <a:xfrm>
            <a:off x="3296483" y="469591"/>
            <a:ext cx="5599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RASIONAL PROJEK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DAD3C7-FF3C-468C-AC2C-8646EDD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67050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DAD3C7-FF3C-468C-AC2C-8646EDD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6</a:t>
            </a:fld>
            <a:endParaRPr lang="es-ES" altLang="en-US" dirty="0"/>
          </a:p>
        </p:txBody>
      </p:sp>
      <p:pic>
        <p:nvPicPr>
          <p:cNvPr id="16" name="Picture 15" descr="Timeline&#10;&#10;Description automatically generated">
            <a:extLst>
              <a:ext uri="{FF2B5EF4-FFF2-40B4-BE49-F238E27FC236}">
                <a16:creationId xmlns:a16="http://schemas.microsoft.com/office/drawing/2014/main" id="{7B45F8D3-8C92-4A5B-9BD0-51671C0E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885A4A7-5962-4C44-858F-71A835327C99}"/>
              </a:ext>
            </a:extLst>
          </p:cNvPr>
          <p:cNvSpPr/>
          <p:nvPr/>
        </p:nvSpPr>
        <p:spPr>
          <a:xfrm>
            <a:off x="9565291" y="2204864"/>
            <a:ext cx="1479644" cy="3586189"/>
          </a:xfrm>
          <a:prstGeom prst="rect">
            <a:avLst/>
          </a:prstGeom>
          <a:solidFill>
            <a:srgbClr val="8FAAD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77F6BF-6CC8-47C8-8E0D-4704F90DDE3E}"/>
              </a:ext>
            </a:extLst>
          </p:cNvPr>
          <p:cNvSpPr/>
          <p:nvPr/>
        </p:nvSpPr>
        <p:spPr>
          <a:xfrm>
            <a:off x="8144748" y="2212489"/>
            <a:ext cx="1479644" cy="3586189"/>
          </a:xfrm>
          <a:prstGeom prst="rect">
            <a:avLst/>
          </a:prstGeom>
          <a:solidFill>
            <a:srgbClr val="B4C7E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887B93-96BD-4B04-A939-32C18B4BF965}"/>
              </a:ext>
            </a:extLst>
          </p:cNvPr>
          <p:cNvSpPr/>
          <p:nvPr/>
        </p:nvSpPr>
        <p:spPr>
          <a:xfrm>
            <a:off x="6767452" y="2233342"/>
            <a:ext cx="1479644" cy="3586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F35ADF-E22A-45E8-B8E9-61679645ED39}"/>
              </a:ext>
            </a:extLst>
          </p:cNvPr>
          <p:cNvSpPr/>
          <p:nvPr/>
        </p:nvSpPr>
        <p:spPr>
          <a:xfrm>
            <a:off x="5289324" y="2202862"/>
            <a:ext cx="1479644" cy="35861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E12B8E-D083-4BE9-9374-84D56E3775FF}"/>
              </a:ext>
            </a:extLst>
          </p:cNvPr>
          <p:cNvSpPr/>
          <p:nvPr/>
        </p:nvSpPr>
        <p:spPr>
          <a:xfrm>
            <a:off x="954418" y="2212489"/>
            <a:ext cx="1479644" cy="3586189"/>
          </a:xfrm>
          <a:prstGeom prst="rect">
            <a:avLst/>
          </a:prstGeom>
          <a:solidFill>
            <a:srgbClr val="8FAADC">
              <a:alpha val="86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936A7B-1491-40FD-ADC1-8922A0B02BF4}"/>
              </a:ext>
            </a:extLst>
          </p:cNvPr>
          <p:cNvSpPr/>
          <p:nvPr/>
        </p:nvSpPr>
        <p:spPr>
          <a:xfrm>
            <a:off x="2636582" y="333142"/>
            <a:ext cx="6987810" cy="76944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PELAKSANAAN PROJEK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FC765-41A5-4416-BEA7-7C3614F2577B}"/>
              </a:ext>
            </a:extLst>
          </p:cNvPr>
          <p:cNvSpPr/>
          <p:nvPr/>
        </p:nvSpPr>
        <p:spPr>
          <a:xfrm>
            <a:off x="984039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DB0D41-D398-47C4-8ED3-2D7D9093F5FD}"/>
              </a:ext>
            </a:extLst>
          </p:cNvPr>
          <p:cNvSpPr/>
          <p:nvPr/>
        </p:nvSpPr>
        <p:spPr>
          <a:xfrm>
            <a:off x="2416647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Apr-Mei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BDB80C-EE64-4F9C-9655-C8ABB5FA0D2C}"/>
              </a:ext>
            </a:extLst>
          </p:cNvPr>
          <p:cNvSpPr/>
          <p:nvPr/>
        </p:nvSpPr>
        <p:spPr>
          <a:xfrm>
            <a:off x="3849254" y="1698806"/>
            <a:ext cx="1451647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Jun-Jul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06B6EC-CA55-49ED-861D-F7840370E35F}"/>
              </a:ext>
            </a:extLst>
          </p:cNvPr>
          <p:cNvSpPr/>
          <p:nvPr/>
        </p:nvSpPr>
        <p:spPr>
          <a:xfrm>
            <a:off x="5281863" y="1697286"/>
            <a:ext cx="1440160" cy="506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Ogos-Sept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228AF0-23C8-478A-B4CA-3A3247829E56}"/>
              </a:ext>
            </a:extLst>
          </p:cNvPr>
          <p:cNvSpPr/>
          <p:nvPr/>
        </p:nvSpPr>
        <p:spPr>
          <a:xfrm>
            <a:off x="6722023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Nov-Dis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5B1A0C-6CC1-4575-BE82-93B7166FAE41}"/>
              </a:ext>
            </a:extLst>
          </p:cNvPr>
          <p:cNvSpPr/>
          <p:nvPr/>
        </p:nvSpPr>
        <p:spPr>
          <a:xfrm>
            <a:off x="8150263" y="1698806"/>
            <a:ext cx="144016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50" charset="0"/>
                <a:cs typeface="Arial" pitchFamily="34" charset="0"/>
              </a:rPr>
              <a:t>Jan-Apr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3747DB-364D-474D-9E71-E8CA9A5F2FD1}"/>
              </a:ext>
            </a:extLst>
          </p:cNvPr>
          <p:cNvSpPr/>
          <p:nvPr/>
        </p:nvSpPr>
        <p:spPr>
          <a:xfrm>
            <a:off x="9590423" y="1698806"/>
            <a:ext cx="144016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50" charset="0"/>
                <a:cs typeface="Arial" pitchFamily="34" charset="0"/>
              </a:rPr>
              <a:t>Mei-Jun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824937B-1D5E-4D37-AD09-46DFCCF759FA}"/>
              </a:ext>
            </a:extLst>
          </p:cNvPr>
          <p:cNvCxnSpPr>
            <a:cxnSpLocks/>
          </p:cNvCxnSpPr>
          <p:nvPr/>
        </p:nvCxnSpPr>
        <p:spPr>
          <a:xfrm>
            <a:off x="8142711" y="1131227"/>
            <a:ext cx="0" cy="51717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55FD250-81AF-42BF-AB64-EA2386F74FA1}"/>
              </a:ext>
            </a:extLst>
          </p:cNvPr>
          <p:cNvSpPr txBox="1"/>
          <p:nvPr/>
        </p:nvSpPr>
        <p:spPr>
          <a:xfrm>
            <a:off x="3562022" y="1124744"/>
            <a:ext cx="21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2019 (</a:t>
            </a:r>
            <a:r>
              <a:rPr lang="en-M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Fasa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7C833D-94F3-4414-8475-F880F59BE9E0}"/>
              </a:ext>
            </a:extLst>
          </p:cNvPr>
          <p:cNvSpPr txBox="1"/>
          <p:nvPr/>
        </p:nvSpPr>
        <p:spPr>
          <a:xfrm>
            <a:off x="8503510" y="1131227"/>
            <a:ext cx="361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2020 (</a:t>
            </a:r>
            <a:r>
              <a:rPr lang="en-M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Fasa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BB9F1FE-B806-49F1-80FA-FD752C8A980C}"/>
              </a:ext>
            </a:extLst>
          </p:cNvPr>
          <p:cNvSpPr/>
          <p:nvPr/>
        </p:nvSpPr>
        <p:spPr>
          <a:xfrm>
            <a:off x="5692376" y="2775016"/>
            <a:ext cx="1852611" cy="14806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Pelaksanaan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081EB70-DFC6-4796-8C40-94E08F7842C3}"/>
              </a:ext>
            </a:extLst>
          </p:cNvPr>
          <p:cNvSpPr/>
          <p:nvPr/>
        </p:nvSpPr>
        <p:spPr>
          <a:xfrm>
            <a:off x="6710103" y="4315741"/>
            <a:ext cx="1432608" cy="1473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endParaRPr lang="en-US" sz="1200" b="1" dirty="0">
              <a:solidFill>
                <a:srgbClr val="000000"/>
              </a:solidFill>
              <a:latin typeface="Montserrat" panose="00000500000000000000" pitchFamily="50" charset="0"/>
              <a:ea typeface="Arial" pitchFamily="34"/>
              <a:cs typeface="Arial" pitchFamily="34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89031E7-6E51-4610-96AE-EC77C38CCD98}"/>
              </a:ext>
            </a:extLst>
          </p:cNvPr>
          <p:cNvSpPr/>
          <p:nvPr/>
        </p:nvSpPr>
        <p:spPr>
          <a:xfrm>
            <a:off x="8165958" y="2753147"/>
            <a:ext cx="1628230" cy="15625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Pelaksanaan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Projek</a:t>
            </a:r>
          </a:p>
          <a:p>
            <a:pPr lvl="0" algn="ctr">
              <a:tabLst>
                <a:tab pos="0" algn="l"/>
              </a:tabLst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(Sambungan)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D6C3E71-4F6E-467E-AE8B-97748A47149F}"/>
              </a:ext>
            </a:extLst>
          </p:cNvPr>
          <p:cNvSpPr/>
          <p:nvPr/>
        </p:nvSpPr>
        <p:spPr>
          <a:xfrm>
            <a:off x="9574647" y="4286510"/>
            <a:ext cx="1600034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endParaRPr lang="de-DE" sz="1600" b="1" dirty="0">
              <a:solidFill>
                <a:srgbClr val="000000"/>
              </a:solidFill>
              <a:latin typeface="Montserrat" panose="00000500000000000000" pitchFamily="50" charset="0"/>
              <a:ea typeface="Arial" pitchFamily="34"/>
              <a:cs typeface="Arial" pitchFamily="3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6BF7A08-F33E-4FBE-8046-0FC85BDEA195}"/>
              </a:ext>
            </a:extLst>
          </p:cNvPr>
          <p:cNvSpPr/>
          <p:nvPr/>
        </p:nvSpPr>
        <p:spPr>
          <a:xfrm>
            <a:off x="9543535" y="5181446"/>
            <a:ext cx="1633781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Pentauliahan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454612B-A36C-4FE2-94C9-BFF333DEAEC0}"/>
              </a:ext>
            </a:extLst>
          </p:cNvPr>
          <p:cNvSpPr txBox="1"/>
          <p:nvPr/>
        </p:nvSpPr>
        <p:spPr>
          <a:xfrm>
            <a:off x="9602984" y="4445372"/>
            <a:ext cx="160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Semakan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&amp;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Pengujian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2F1131C-60EA-41AA-AC63-A460FF114208}"/>
              </a:ext>
            </a:extLst>
          </p:cNvPr>
          <p:cNvSpPr txBox="1"/>
          <p:nvPr/>
        </p:nvSpPr>
        <p:spPr>
          <a:xfrm>
            <a:off x="6623615" y="4632888"/>
            <a:ext cx="1605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Semakan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Pengujian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1B7AEA-EF92-4357-908F-A68D3037C6C6}"/>
              </a:ext>
            </a:extLst>
          </p:cNvPr>
          <p:cNvSpPr/>
          <p:nvPr/>
        </p:nvSpPr>
        <p:spPr>
          <a:xfrm>
            <a:off x="2424030" y="2233341"/>
            <a:ext cx="1417673" cy="3555710"/>
          </a:xfrm>
          <a:prstGeom prst="rect">
            <a:avLst/>
          </a:prstGeom>
          <a:solidFill>
            <a:srgbClr val="B4C7E7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F6B8515-A344-47B1-A3D2-A85AF054A2BA}"/>
              </a:ext>
            </a:extLst>
          </p:cNvPr>
          <p:cNvSpPr/>
          <p:nvPr/>
        </p:nvSpPr>
        <p:spPr>
          <a:xfrm>
            <a:off x="983432" y="4367503"/>
            <a:ext cx="1870416" cy="14604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Kajian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Awal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Keperluan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6934C20-16C3-4CDD-BA93-38D338D87F00}"/>
              </a:ext>
            </a:extLst>
          </p:cNvPr>
          <p:cNvSpPr/>
          <p:nvPr/>
        </p:nvSpPr>
        <p:spPr>
          <a:xfrm>
            <a:off x="3837059" y="2204864"/>
            <a:ext cx="1479644" cy="3586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7A2BF7D-2EFB-4581-AF7F-98F2297DFA25}"/>
              </a:ext>
            </a:extLst>
          </p:cNvPr>
          <p:cNvSpPr/>
          <p:nvPr/>
        </p:nvSpPr>
        <p:spPr>
          <a:xfrm>
            <a:off x="4168184" y="4367504"/>
            <a:ext cx="1852611" cy="1432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Proses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Perolehan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0B2204-4F86-4D03-B563-13F07AFFA4A3}"/>
              </a:ext>
            </a:extLst>
          </p:cNvPr>
          <p:cNvSpPr/>
          <p:nvPr/>
        </p:nvSpPr>
        <p:spPr>
          <a:xfrm>
            <a:off x="2427959" y="2753147"/>
            <a:ext cx="1977767" cy="1521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Dokumen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Perolehan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D543F-650F-4C46-AB13-C9CB0B99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923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647728" y="332656"/>
            <a:ext cx="5124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SERAHAN UTAMA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212AC5-33DA-49E2-89D6-FFCC3F7E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18478"/>
              </p:ext>
            </p:extLst>
          </p:nvPr>
        </p:nvGraphicFramePr>
        <p:xfrm>
          <a:off x="119336" y="1283461"/>
          <a:ext cx="11953328" cy="495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072">
                  <a:extLst>
                    <a:ext uri="{9D8B030D-6E8A-4147-A177-3AD203B41FA5}">
                      <a16:colId xmlns:a16="http://schemas.microsoft.com/office/drawing/2014/main" val="2979164896"/>
                    </a:ext>
                  </a:extLst>
                </a:gridCol>
                <a:gridCol w="7966872">
                  <a:extLst>
                    <a:ext uri="{9D8B030D-6E8A-4147-A177-3AD203B41FA5}">
                      <a16:colId xmlns:a16="http://schemas.microsoft.com/office/drawing/2014/main" val="42097356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20919694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39952969"/>
                    </a:ext>
                  </a:extLst>
                </a:gridCol>
              </a:tblGrid>
              <a:tr h="69641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Serahan Utama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Anggaran Masa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052399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 Kajian Keperluan Pengguna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Ogos 2019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394873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Spesifikasi Sistem dan Prototaip Reka Bentuk Sistem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Ogos – Sept 2019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625707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Skrip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Pengujian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Use Case 1 dan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</a:t>
                      </a: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Nov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163626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28044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Spesifikasi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Reka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694194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Skrip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Pengujian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Use Case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947033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Mei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132906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Pentauliahan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0973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7904-8BA5-4FCC-AB99-7080AEE1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7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1164458" y="415987"/>
            <a:ext cx="986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INDEKS PRESTASI UTAMA PROJEK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17B096-859E-4700-9871-5FFF9DFF8B08}"/>
              </a:ext>
            </a:extLst>
          </p:cNvPr>
          <p:cNvSpPr/>
          <p:nvPr/>
        </p:nvSpPr>
        <p:spPr>
          <a:xfrm>
            <a:off x="551548" y="1299102"/>
            <a:ext cx="11305256" cy="1728192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F81EC3-0893-41C6-BB58-47C96E5E9121}"/>
              </a:ext>
            </a:extLst>
          </p:cNvPr>
          <p:cNvSpPr txBox="1"/>
          <p:nvPr/>
        </p:nvSpPr>
        <p:spPr>
          <a:xfrm>
            <a:off x="1379476" y="1378368"/>
            <a:ext cx="9433048" cy="156966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>
              <a:spcAft>
                <a:spcPts val="0"/>
              </a:spcAft>
            </a:pP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Pembangunan Aplikasi Analitis Data Raya </a:t>
            </a:r>
          </a:p>
          <a:p>
            <a:pPr algn="ctr">
              <a:spcAft>
                <a:spcPts val="0"/>
              </a:spcAft>
            </a:pP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Pengurusan Bencana Banjir </a:t>
            </a:r>
          </a:p>
          <a:p>
            <a:pPr algn="ctr">
              <a:spcAft>
                <a:spcPts val="0"/>
              </a:spcAft>
            </a:pP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ms-MY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Case 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selesai 100%  </a:t>
            </a: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 2020</a:t>
            </a:r>
            <a:endParaRPr lang="en-MY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97E336-013B-4BED-AD38-5B22E6F12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11376"/>
              </p:ext>
            </p:extLst>
          </p:nvPr>
        </p:nvGraphicFramePr>
        <p:xfrm>
          <a:off x="551548" y="3140968"/>
          <a:ext cx="11233084" cy="2743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233084">
                  <a:extLst>
                    <a:ext uri="{9D8B030D-6E8A-4147-A177-3AD203B41FA5}">
                      <a16:colId xmlns:a16="http://schemas.microsoft.com/office/drawing/2014/main" val="307158988"/>
                    </a:ext>
                  </a:extLst>
                </a:gridCol>
              </a:tblGrid>
              <a:tr h="698842">
                <a:tc>
                  <a:txBody>
                    <a:bodyPr/>
                    <a:lstStyle/>
                    <a:p>
                      <a:pPr marL="1438275" indent="-1438275" algn="l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1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yang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memaparkan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 dan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pemetaan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sungai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longkang),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taburan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paras air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ramalan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cuaca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real time </a:t>
                      </a:r>
                    </a:p>
                    <a:p>
                      <a:pPr marL="1438275" indent="-1438275" algn="l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49710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2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nalisis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penyelarasan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jentera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kemudahan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penyelamat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bencana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77701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3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rojeksi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takungan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</a:t>
                      </a:r>
                    </a:p>
                    <a:p>
                      <a:pPr marL="1165225" indent="-1165225" algn="l" fontAlgn="ctr">
                        <a:spcAft>
                          <a:spcPts val="0"/>
                        </a:spcAft>
                      </a:pPr>
                      <a:endParaRPr lang="en-MY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02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E6E9D-0CE3-4132-9DA0-A2DD293E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615446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13937</TotalTime>
  <Words>1199</Words>
  <Application>Microsoft Office PowerPoint</Application>
  <PresentationFormat>Widescreen</PresentationFormat>
  <Paragraphs>276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Liberation Sans</vt:lpstr>
      <vt:lpstr>Montserrat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Salbiah Mat</cp:lastModifiedBy>
  <cp:revision>935</cp:revision>
  <cp:lastPrinted>2020-02-10T02:06:20Z</cp:lastPrinted>
  <dcterms:created xsi:type="dcterms:W3CDTF">2010-05-23T14:28:12Z</dcterms:created>
  <dcterms:modified xsi:type="dcterms:W3CDTF">2020-10-16T01:50:13Z</dcterms:modified>
</cp:coreProperties>
</file>